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sldSz cx="18288000" cy="10287000"/>
  <p:notesSz cx="6858000" cy="9144000"/>
  <p:embeddedFontLst>
    <p:embeddedFont>
      <p:font typeface="Calibri" panose="020F0502020204030204" pitchFamily="34" charset="0"/>
      <p:regular r:id="rId13"/>
      <p:bold r:id="rId14"/>
      <p:italic r:id="rId15"/>
      <p:boldItalic r:id="rId16"/>
    </p:embeddedFont>
    <p:embeddedFont>
      <p:font typeface="DaunPenh" panose="01010101010101010101" pitchFamily="2" charset="0"/>
      <p:regular r:id="rId17"/>
    </p:embeddedFont>
    <p:embeddedFont>
      <p:font typeface="Montserrat Classic" panose="020B0604020202020204" charset="0"/>
      <p:regular r:id="rId18"/>
    </p:embeddedFont>
    <p:embeddedFont>
      <p:font typeface="Montserrat Classic Bold" panose="020B0604020202020204" charset="0"/>
      <p:regular r:id="rId19"/>
    </p:embeddedFont>
    <p:embeddedFont>
      <p:font typeface="Poppins" panose="00000500000000000000" pitchFamily="2" charset="0"/>
      <p:regular r:id="rId20"/>
      <p:bold r:id="rId21"/>
      <p:italic r:id="rId22"/>
      <p:boldItalic r:id="rId23"/>
    </p:embeddedFont>
    <p:embeddedFont>
      <p:font typeface="XM Vahid Bold" panose="020B0604020202020204" charset="-78"/>
      <p:regular r:id="rId2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38" d="100"/>
          <a:sy n="38" d="100"/>
        </p:scale>
        <p:origin x="620" y="-12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1.fntdata"/><Relationship Id="rId18" Type="http://schemas.openxmlformats.org/officeDocument/2006/relationships/font" Target="fonts/font6.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9.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5.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4.fntdata"/><Relationship Id="rId20"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font" Target="fonts/font3.fntdata"/><Relationship Id="rId23" Type="http://schemas.openxmlformats.org/officeDocument/2006/relationships/font" Target="fonts/font11.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7.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2.fntdata"/><Relationship Id="rId22" Type="http://schemas.openxmlformats.org/officeDocument/2006/relationships/font" Target="fonts/font10.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1/23/2023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1/23/2023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1/23/2023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1/23/2023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1/23/2023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1/23/2023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 Id="rId9" Type="http://schemas.openxmlformats.org/officeDocument/2006/relationships/image" Target="../media/image8.png"/></Relationships>
</file>

<file path=ppt/slides/_rels/slide1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5" Type="http://schemas.openxmlformats.org/officeDocument/2006/relationships/image" Target="../media/image14.sv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22.svg"/><Relationship Id="rId3" Type="http://schemas.openxmlformats.org/officeDocument/2006/relationships/image" Target="../media/image12.svg"/><Relationship Id="rId7" Type="http://schemas.openxmlformats.org/officeDocument/2006/relationships/image" Target="../media/image16.svg"/><Relationship Id="rId12"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svg"/><Relationship Id="rId5" Type="http://schemas.openxmlformats.org/officeDocument/2006/relationships/image" Target="../media/image4.svg"/><Relationship Id="rId10" Type="http://schemas.openxmlformats.org/officeDocument/2006/relationships/image" Target="../media/image19.png"/><Relationship Id="rId4" Type="http://schemas.openxmlformats.org/officeDocument/2006/relationships/image" Target="../media/image3.png"/><Relationship Id="rId9" Type="http://schemas.openxmlformats.org/officeDocument/2006/relationships/image" Target="../media/image18.svg"/></Relationships>
</file>

<file path=ppt/slides/_rels/slide6.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svg"/><Relationship Id="rId7" Type="http://schemas.openxmlformats.org/officeDocument/2006/relationships/image" Target="../media/image24.sv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3.png"/><Relationship Id="rId5" Type="http://schemas.openxmlformats.org/officeDocument/2006/relationships/image" Target="../media/image14.sv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1.png"/><Relationship Id="rId2" Type="http://schemas.openxmlformats.org/officeDocument/2006/relationships/image" Target="../media/image27.jpeg"/><Relationship Id="rId1" Type="http://schemas.openxmlformats.org/officeDocument/2006/relationships/slideLayout" Target="../slideLayouts/slideLayout7.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22804" y="3573795"/>
            <a:ext cx="675462" cy="824630"/>
          </a:xfrm>
          <a:prstGeom prst="rect">
            <a:avLst/>
          </a:prstGeom>
        </p:spPr>
      </p:pic>
      <p:pic>
        <p:nvPicPr>
          <p:cNvPr id="3" name="Picture 3"/>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111642">
            <a:off x="10551169" y="3564372"/>
            <a:ext cx="10443683" cy="8487866"/>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39092" y="8069922"/>
            <a:ext cx="10536895" cy="3106962"/>
          </a:xfrm>
          <a:prstGeom prst="rect">
            <a:avLst/>
          </a:prstGeom>
        </p:spPr>
      </p:pic>
      <p:pic>
        <p:nvPicPr>
          <p:cNvPr id="5" name="Picture 5"/>
          <p:cNvPicPr>
            <a:picLocks noChangeAspect="1"/>
          </p:cNvPicPr>
          <p:nvPr/>
        </p:nvPicPr>
        <p:blipFill>
          <a:blip r:embed="rId8"/>
          <a:srcRect/>
          <a:stretch>
            <a:fillRect/>
          </a:stretch>
        </p:blipFill>
        <p:spPr>
          <a:xfrm>
            <a:off x="7239000" y="663597"/>
            <a:ext cx="2889031" cy="2889031"/>
          </a:xfrm>
          <a:prstGeom prst="rect">
            <a:avLst/>
          </a:prstGeom>
        </p:spPr>
      </p:pic>
      <p:pic>
        <p:nvPicPr>
          <p:cNvPr id="6" name="Picture 6"/>
          <p:cNvPicPr>
            <a:picLocks noChangeAspect="1"/>
          </p:cNvPicPr>
          <p:nvPr/>
        </p:nvPicPr>
        <p:blipFill>
          <a:blip r:embed="rId9"/>
          <a:srcRect b="15920"/>
          <a:stretch>
            <a:fillRect/>
          </a:stretch>
        </p:blipFill>
        <p:spPr>
          <a:xfrm>
            <a:off x="0" y="-333546"/>
            <a:ext cx="3240380" cy="2724493"/>
          </a:xfrm>
          <a:prstGeom prst="rect">
            <a:avLst/>
          </a:prstGeom>
        </p:spPr>
      </p:pic>
      <p:sp>
        <p:nvSpPr>
          <p:cNvPr id="7" name="TextBox 7"/>
          <p:cNvSpPr txBox="1"/>
          <p:nvPr/>
        </p:nvSpPr>
        <p:spPr>
          <a:xfrm>
            <a:off x="3546289" y="3552628"/>
            <a:ext cx="10536895" cy="2578847"/>
          </a:xfrm>
          <a:prstGeom prst="rect">
            <a:avLst/>
          </a:prstGeom>
        </p:spPr>
        <p:txBody>
          <a:bodyPr wrap="square" lIns="0" tIns="0" rIns="0" bIns="0" rtlCol="0" anchor="t">
            <a:spAutoFit/>
          </a:bodyPr>
          <a:lstStyle/>
          <a:p>
            <a:pPr algn="ctr">
              <a:lnSpc>
                <a:spcPts val="9766"/>
              </a:lnSpc>
            </a:pPr>
            <a:r>
              <a:rPr lang="en-US" sz="9865" dirty="0">
                <a:solidFill>
                  <a:srgbClr val="004AAD"/>
                </a:solidFill>
                <a:latin typeface="League Gothic Bold"/>
              </a:rPr>
              <a:t> </a:t>
            </a:r>
            <a:r>
              <a:rPr lang="en-US" sz="9865" dirty="0">
                <a:solidFill>
                  <a:srgbClr val="2BB4D4"/>
                </a:solidFill>
                <a:latin typeface="DaunPenh" panose="01010101010101010101" pitchFamily="2" charset="0"/>
                <a:cs typeface="DaunPenh" panose="01010101010101010101" pitchFamily="2" charset="0"/>
              </a:rPr>
              <a:t>TWITTER SENTIMENT ANALYSIS</a:t>
            </a:r>
          </a:p>
        </p:txBody>
      </p:sp>
      <p:sp>
        <p:nvSpPr>
          <p:cNvPr id="8" name="TextBox 8"/>
          <p:cNvSpPr txBox="1"/>
          <p:nvPr/>
        </p:nvSpPr>
        <p:spPr>
          <a:xfrm>
            <a:off x="-165981" y="9334500"/>
            <a:ext cx="7777569" cy="1298575"/>
          </a:xfrm>
          <a:prstGeom prst="rect">
            <a:avLst/>
          </a:prstGeom>
        </p:spPr>
        <p:txBody>
          <a:bodyPr lIns="0" tIns="0" rIns="0" bIns="0" rtlCol="0" anchor="t">
            <a:spAutoFit/>
          </a:bodyPr>
          <a:lstStyle/>
          <a:p>
            <a:pPr algn="ctr">
              <a:lnSpc>
                <a:spcPts val="3499"/>
              </a:lnSpc>
            </a:pPr>
            <a:r>
              <a:rPr lang="en-US" sz="2499" spc="124" dirty="0">
                <a:solidFill>
                  <a:schemeClr val="tx1">
                    <a:lumMod val="50000"/>
                    <a:lumOff val="50000"/>
                  </a:schemeClr>
                </a:solidFill>
                <a:latin typeface="Montserrat Classic"/>
              </a:rPr>
              <a:t>By: Raghad Al-</a:t>
            </a:r>
            <a:r>
              <a:rPr lang="en-US" sz="2499" spc="124" dirty="0" err="1">
                <a:solidFill>
                  <a:schemeClr val="tx1">
                    <a:lumMod val="50000"/>
                    <a:lumOff val="50000"/>
                  </a:schemeClr>
                </a:solidFill>
                <a:latin typeface="Montserrat Classic"/>
              </a:rPr>
              <a:t>moqhim</a:t>
            </a:r>
            <a:r>
              <a:rPr lang="en-US" sz="2499" spc="124" dirty="0">
                <a:solidFill>
                  <a:schemeClr val="tx1">
                    <a:lumMod val="50000"/>
                    <a:lumOff val="50000"/>
                  </a:schemeClr>
                </a:solidFill>
                <a:latin typeface="Montserrat Classic"/>
              </a:rPr>
              <a:t> &amp; Lina Al-</a:t>
            </a:r>
            <a:r>
              <a:rPr lang="en-US" sz="2499" spc="124" dirty="0" err="1">
                <a:solidFill>
                  <a:schemeClr val="tx1">
                    <a:lumMod val="50000"/>
                    <a:lumOff val="50000"/>
                  </a:schemeClr>
                </a:solidFill>
                <a:latin typeface="Montserrat Classic"/>
              </a:rPr>
              <a:t>fawazn</a:t>
            </a:r>
            <a:endParaRPr lang="en-US" sz="2499" spc="124" dirty="0">
              <a:solidFill>
                <a:schemeClr val="tx1">
                  <a:lumMod val="50000"/>
                  <a:lumOff val="50000"/>
                </a:schemeClr>
              </a:solidFill>
              <a:latin typeface="Montserrat Classic"/>
            </a:endParaRPr>
          </a:p>
          <a:p>
            <a:pPr algn="ctr">
              <a:lnSpc>
                <a:spcPts val="3499"/>
              </a:lnSpc>
            </a:pPr>
            <a:r>
              <a:rPr lang="en-US" sz="2499" spc="124" dirty="0">
                <a:solidFill>
                  <a:schemeClr val="tx1">
                    <a:lumMod val="50000"/>
                    <a:lumOff val="50000"/>
                  </a:schemeClr>
                </a:solidFill>
                <a:latin typeface="Montserrat Classic"/>
              </a:rPr>
              <a:t> supervisor: Dr. </a:t>
            </a:r>
            <a:r>
              <a:rPr lang="en-US" sz="2499" spc="124" dirty="0" err="1">
                <a:solidFill>
                  <a:schemeClr val="tx1">
                    <a:lumMod val="50000"/>
                    <a:lumOff val="50000"/>
                  </a:schemeClr>
                </a:solidFill>
                <a:latin typeface="Montserrat Classic"/>
              </a:rPr>
              <a:t>Samia</a:t>
            </a:r>
            <a:r>
              <a:rPr lang="en-US" sz="2499" spc="124" dirty="0">
                <a:solidFill>
                  <a:schemeClr val="tx1">
                    <a:lumMod val="50000"/>
                    <a:lumOff val="50000"/>
                  </a:schemeClr>
                </a:solidFill>
                <a:latin typeface="Montserrat Classic"/>
              </a:rPr>
              <a:t> </a:t>
            </a:r>
            <a:r>
              <a:rPr lang="en-US" sz="2499" spc="124" dirty="0" err="1">
                <a:solidFill>
                  <a:schemeClr val="tx1">
                    <a:lumMod val="50000"/>
                    <a:lumOff val="50000"/>
                  </a:schemeClr>
                </a:solidFill>
                <a:latin typeface="Montserrat Classic"/>
              </a:rPr>
              <a:t>Dardouri</a:t>
            </a:r>
            <a:r>
              <a:rPr lang="en-US" sz="2499" spc="124" dirty="0">
                <a:solidFill>
                  <a:schemeClr val="tx1">
                    <a:lumMod val="50000"/>
                    <a:lumOff val="50000"/>
                  </a:schemeClr>
                </a:solidFill>
                <a:latin typeface="Montserrat Classic"/>
              </a:rPr>
              <a:t>.</a:t>
            </a:r>
          </a:p>
          <a:p>
            <a:pPr>
              <a:lnSpc>
                <a:spcPts val="3499"/>
              </a:lnSpc>
            </a:pPr>
            <a:endParaRPr lang="en-US" sz="2499" spc="124" dirty="0">
              <a:solidFill>
                <a:srgbClr val="2E2E2E"/>
              </a:solidFill>
              <a:latin typeface="Montserrat Class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5400000" flipH="1" flipV="1">
            <a:off x="-3980906" y="-1532197"/>
            <a:ext cx="13709384" cy="13709384"/>
          </a:xfrm>
          <a:prstGeom prst="rect">
            <a:avLst/>
          </a:prstGeom>
        </p:spPr>
      </p:pic>
      <p:sp>
        <p:nvSpPr>
          <p:cNvPr id="3" name="TextBox 3"/>
          <p:cNvSpPr txBox="1"/>
          <p:nvPr/>
        </p:nvSpPr>
        <p:spPr>
          <a:xfrm>
            <a:off x="466978" y="4200674"/>
            <a:ext cx="14191010" cy="1530985"/>
          </a:xfrm>
          <a:prstGeom prst="rect">
            <a:avLst/>
          </a:prstGeom>
        </p:spPr>
        <p:txBody>
          <a:bodyPr lIns="0" tIns="0" rIns="0" bIns="0" rtlCol="0" anchor="t">
            <a:spAutoFit/>
          </a:bodyPr>
          <a:lstStyle/>
          <a:p>
            <a:pPr>
              <a:lnSpc>
                <a:spcPts val="5900"/>
              </a:lnSpc>
            </a:pPr>
            <a:r>
              <a:rPr lang="en-US" sz="5900" dirty="0">
                <a:solidFill>
                  <a:srgbClr val="004AAD"/>
                </a:solidFill>
                <a:latin typeface="Montserrat Classic Bold"/>
              </a:rPr>
              <a:t>CONCLUSION</a:t>
            </a:r>
          </a:p>
          <a:p>
            <a:pPr>
              <a:lnSpc>
                <a:spcPts val="5900"/>
              </a:lnSpc>
            </a:pPr>
            <a:r>
              <a:rPr lang="en-US" sz="5900" dirty="0">
                <a:solidFill>
                  <a:srgbClr val="004AAD"/>
                </a:solidFill>
                <a:latin typeface="Montserrat Classic Bold"/>
              </a:rPr>
              <a:t>&amp; RECOMMENDATIONS</a:t>
            </a:r>
          </a:p>
        </p:txBody>
      </p:sp>
      <p:sp>
        <p:nvSpPr>
          <p:cNvPr id="4" name="TextBox 4"/>
          <p:cNvSpPr txBox="1"/>
          <p:nvPr/>
        </p:nvSpPr>
        <p:spPr>
          <a:xfrm>
            <a:off x="9982200" y="1086148"/>
            <a:ext cx="6543675" cy="2997200"/>
          </a:xfrm>
          <a:prstGeom prst="rect">
            <a:avLst/>
          </a:prstGeom>
        </p:spPr>
        <p:txBody>
          <a:bodyPr lIns="0" tIns="0" rIns="0" bIns="0" rtlCol="0" anchor="t">
            <a:spAutoFit/>
          </a:bodyPr>
          <a:lstStyle/>
          <a:p>
            <a:pPr>
              <a:lnSpc>
                <a:spcPts val="3999"/>
              </a:lnSpc>
            </a:pPr>
            <a:r>
              <a:rPr lang="en-US" sz="2499" dirty="0">
                <a:solidFill>
                  <a:srgbClr val="2E2E2E"/>
                </a:solidFill>
                <a:latin typeface="Montserrat Classic"/>
              </a:rPr>
              <a:t>Recommendation includes working not only in the English language but in other regional languages too. Also, it will include analysis of complex emotions like sarcasm and generate a hybrid classifier to get the best accuracy.</a:t>
            </a:r>
          </a:p>
        </p:txBody>
      </p:sp>
      <p:pic>
        <p:nvPicPr>
          <p:cNvPr id="5" name="Picture 5"/>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8532740" flipH="1">
            <a:off x="12855615" y="6810695"/>
            <a:ext cx="6729406" cy="5469172"/>
          </a:xfrm>
          <a:prstGeom prst="rect">
            <a:avLst/>
          </a:prstGeom>
        </p:spPr>
      </p:pic>
      <p:sp>
        <p:nvSpPr>
          <p:cNvPr id="6" name="TextBox 6"/>
          <p:cNvSpPr txBox="1"/>
          <p:nvPr/>
        </p:nvSpPr>
        <p:spPr>
          <a:xfrm>
            <a:off x="9982200" y="4889238"/>
            <a:ext cx="6543675" cy="2997200"/>
          </a:xfrm>
          <a:prstGeom prst="rect">
            <a:avLst/>
          </a:prstGeom>
        </p:spPr>
        <p:txBody>
          <a:bodyPr lIns="0" tIns="0" rIns="0" bIns="0" rtlCol="0" anchor="t">
            <a:spAutoFit/>
          </a:bodyPr>
          <a:lstStyle/>
          <a:p>
            <a:pPr>
              <a:lnSpc>
                <a:spcPts val="3999"/>
              </a:lnSpc>
            </a:pPr>
            <a:r>
              <a:rPr lang="en-US" sz="2499" dirty="0">
                <a:solidFill>
                  <a:srgbClr val="2E2E2E"/>
                </a:solidFill>
                <a:latin typeface="Montserrat Classic"/>
              </a:rPr>
              <a:t>Twitter is full of useful data that can be easily extracted for your organization’s benefit. With the help of our project, you can extract subjective data from twitter mentions, profiles, trending topics and more as data that can be analyzed.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0777" y="3886711"/>
            <a:ext cx="13568867" cy="1861848"/>
          </a:xfrm>
          <a:prstGeom prst="rect">
            <a:avLst/>
          </a:prstGeom>
        </p:spPr>
        <p:txBody>
          <a:bodyPr lIns="0" tIns="0" rIns="0" bIns="0" rtlCol="0" anchor="t">
            <a:spAutoFit/>
          </a:bodyPr>
          <a:lstStyle/>
          <a:p>
            <a:pPr>
              <a:lnSpc>
                <a:spcPts val="14051"/>
              </a:lnSpc>
            </a:pPr>
            <a:endParaRPr/>
          </a:p>
        </p:txBody>
      </p:sp>
      <p:pic>
        <p:nvPicPr>
          <p:cNvPr id="3" name="Picture 3"/>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766807">
            <a:off x="10460579" y="2341404"/>
            <a:ext cx="12112141" cy="9843868"/>
          </a:xfrm>
          <a:prstGeom prst="rect">
            <a:avLst/>
          </a:prstGeom>
        </p:spPr>
      </p:pic>
      <p:sp>
        <p:nvSpPr>
          <p:cNvPr id="4" name="TextBox 4"/>
          <p:cNvSpPr txBox="1"/>
          <p:nvPr/>
        </p:nvSpPr>
        <p:spPr>
          <a:xfrm>
            <a:off x="-881780" y="3940543"/>
            <a:ext cx="18582880" cy="2158264"/>
          </a:xfrm>
          <a:prstGeom prst="rect">
            <a:avLst/>
          </a:prstGeom>
        </p:spPr>
        <p:txBody>
          <a:bodyPr lIns="0" tIns="0" rIns="0" bIns="0" rtlCol="0" anchor="t">
            <a:spAutoFit/>
          </a:bodyPr>
          <a:lstStyle/>
          <a:p>
            <a:pPr algn="ctr">
              <a:lnSpc>
                <a:spcPts val="17639"/>
              </a:lnSpc>
            </a:pPr>
            <a:r>
              <a:rPr lang="en-US" sz="12599" dirty="0">
                <a:solidFill>
                  <a:srgbClr val="004AAD"/>
                </a:solidFill>
                <a:latin typeface="Montserrat Classic"/>
              </a:rPr>
              <a:t>Thank you...</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571173" y="1325102"/>
            <a:ext cx="12230230" cy="1209675"/>
          </a:xfrm>
          <a:prstGeom prst="rect">
            <a:avLst/>
          </a:prstGeom>
        </p:spPr>
        <p:txBody>
          <a:bodyPr lIns="0" tIns="0" rIns="0" bIns="0" rtlCol="0" anchor="t">
            <a:spAutoFit/>
          </a:bodyPr>
          <a:lstStyle/>
          <a:p>
            <a:pPr>
              <a:lnSpc>
                <a:spcPts val="9000"/>
              </a:lnSpc>
            </a:pPr>
            <a:r>
              <a:rPr lang="en-US" sz="9000" dirty="0">
                <a:solidFill>
                  <a:srgbClr val="004AAD"/>
                </a:solidFill>
                <a:latin typeface="Montserrat Classic Bold"/>
              </a:rPr>
              <a:t>TABLE OF CONTENT</a:t>
            </a:r>
          </a:p>
        </p:txBody>
      </p:sp>
      <p:pic>
        <p:nvPicPr>
          <p:cNvPr id="3" name="Picture 3"/>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625759">
            <a:off x="10837013" y="-3858573"/>
            <a:ext cx="9495369" cy="7717145"/>
          </a:xfrm>
          <a:prstGeom prst="rect">
            <a:avLst/>
          </a:prstGeom>
        </p:spPr>
      </p:pic>
      <p:pic>
        <p:nvPicPr>
          <p:cNvPr id="4" name="Picture 4"/>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5230657" y="3532707"/>
            <a:ext cx="1147923" cy="517511"/>
          </a:xfrm>
          <a:prstGeom prst="rect">
            <a:avLst/>
          </a:prstGeom>
        </p:spPr>
      </p:pic>
      <p:pic>
        <p:nvPicPr>
          <p:cNvPr id="5" name="Picture 5"/>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5230657" y="4670605"/>
            <a:ext cx="1147923" cy="517511"/>
          </a:xfrm>
          <a:prstGeom prst="rect">
            <a:avLst/>
          </a:prstGeom>
        </p:spPr>
      </p:pic>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5230657" y="5826291"/>
            <a:ext cx="1147923" cy="517511"/>
          </a:xfrm>
          <a:prstGeom prst="rect">
            <a:avLst/>
          </a:prstGeom>
        </p:spPr>
      </p:pic>
      <p:pic>
        <p:nvPicPr>
          <p:cNvPr id="7" name="Picture 7"/>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5230657" y="6981978"/>
            <a:ext cx="1147923" cy="517511"/>
          </a:xfrm>
          <a:prstGeom prst="rect">
            <a:avLst/>
          </a:prstGeom>
        </p:spPr>
      </p:pic>
      <p:pic>
        <p:nvPicPr>
          <p:cNvPr id="8" name="Picture 8"/>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5230657" y="8137664"/>
            <a:ext cx="1147923" cy="517511"/>
          </a:xfrm>
          <a:prstGeom prst="rect">
            <a:avLst/>
          </a:prstGeom>
        </p:spPr>
      </p:pic>
      <p:pic>
        <p:nvPicPr>
          <p:cNvPr id="9" name="Picture 9"/>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flipH="1">
            <a:off x="5230657" y="9290265"/>
            <a:ext cx="1147923" cy="517511"/>
          </a:xfrm>
          <a:prstGeom prst="rect">
            <a:avLst/>
          </a:prstGeom>
        </p:spPr>
      </p:pic>
      <p:sp>
        <p:nvSpPr>
          <p:cNvPr id="10" name="TextBox 10"/>
          <p:cNvSpPr txBox="1"/>
          <p:nvPr/>
        </p:nvSpPr>
        <p:spPr>
          <a:xfrm>
            <a:off x="6764338" y="3300291"/>
            <a:ext cx="3628132" cy="887095"/>
          </a:xfrm>
          <a:prstGeom prst="rect">
            <a:avLst/>
          </a:prstGeom>
        </p:spPr>
        <p:txBody>
          <a:bodyPr lIns="0" tIns="0" rIns="0" bIns="0" rtlCol="0" anchor="t">
            <a:spAutoFit/>
          </a:bodyPr>
          <a:lstStyle/>
          <a:p>
            <a:pPr algn="ctr">
              <a:lnSpc>
                <a:spcPts val="7279"/>
              </a:lnSpc>
            </a:pPr>
            <a:r>
              <a:rPr lang="en-US" sz="5199" dirty="0">
                <a:solidFill>
                  <a:srgbClr val="000000"/>
                </a:solidFill>
                <a:latin typeface="XM Vahid Bold"/>
              </a:rPr>
              <a:t>Introduction </a:t>
            </a:r>
          </a:p>
        </p:txBody>
      </p:sp>
      <p:sp>
        <p:nvSpPr>
          <p:cNvPr id="11" name="TextBox 11"/>
          <p:cNvSpPr txBox="1"/>
          <p:nvPr/>
        </p:nvSpPr>
        <p:spPr>
          <a:xfrm>
            <a:off x="6764338" y="9163050"/>
            <a:ext cx="9157792" cy="887095"/>
          </a:xfrm>
          <a:prstGeom prst="rect">
            <a:avLst/>
          </a:prstGeom>
        </p:spPr>
        <p:txBody>
          <a:bodyPr lIns="0" tIns="0" rIns="0" bIns="0" rtlCol="0" anchor="t">
            <a:spAutoFit/>
          </a:bodyPr>
          <a:lstStyle/>
          <a:p>
            <a:pPr algn="ctr">
              <a:lnSpc>
                <a:spcPts val="7279"/>
              </a:lnSpc>
            </a:pPr>
            <a:r>
              <a:rPr lang="en-US" sz="5199">
                <a:solidFill>
                  <a:srgbClr val="000000"/>
                </a:solidFill>
                <a:latin typeface="XM Vahid Bold"/>
              </a:rPr>
              <a:t> Conclusion &amp; recommendation</a:t>
            </a:r>
          </a:p>
        </p:txBody>
      </p:sp>
      <p:sp>
        <p:nvSpPr>
          <p:cNvPr id="12" name="TextBox 12"/>
          <p:cNvSpPr txBox="1"/>
          <p:nvPr/>
        </p:nvSpPr>
        <p:spPr>
          <a:xfrm>
            <a:off x="6764338" y="6817752"/>
            <a:ext cx="3781227" cy="887095"/>
          </a:xfrm>
          <a:prstGeom prst="rect">
            <a:avLst/>
          </a:prstGeom>
        </p:spPr>
        <p:txBody>
          <a:bodyPr lIns="0" tIns="0" rIns="0" bIns="0" rtlCol="0" anchor="t">
            <a:spAutoFit/>
          </a:bodyPr>
          <a:lstStyle/>
          <a:p>
            <a:pPr algn="ctr">
              <a:lnSpc>
                <a:spcPts val="7279"/>
              </a:lnSpc>
            </a:pPr>
            <a:r>
              <a:rPr lang="en-US" sz="5199">
                <a:solidFill>
                  <a:srgbClr val="000000"/>
                </a:solidFill>
                <a:latin typeface="XM Vahid Bold"/>
              </a:rPr>
              <a:t>Methodology</a:t>
            </a:r>
          </a:p>
        </p:txBody>
      </p:sp>
      <p:sp>
        <p:nvSpPr>
          <p:cNvPr id="13" name="TextBox 13"/>
          <p:cNvSpPr txBox="1"/>
          <p:nvPr/>
        </p:nvSpPr>
        <p:spPr>
          <a:xfrm>
            <a:off x="6764338" y="5644907"/>
            <a:ext cx="2752626" cy="887095"/>
          </a:xfrm>
          <a:prstGeom prst="rect">
            <a:avLst/>
          </a:prstGeom>
        </p:spPr>
        <p:txBody>
          <a:bodyPr lIns="0" tIns="0" rIns="0" bIns="0" rtlCol="0" anchor="t">
            <a:spAutoFit/>
          </a:bodyPr>
          <a:lstStyle/>
          <a:p>
            <a:pPr algn="ctr">
              <a:lnSpc>
                <a:spcPts val="7279"/>
              </a:lnSpc>
            </a:pPr>
            <a:r>
              <a:rPr lang="en-US" sz="5199">
                <a:solidFill>
                  <a:srgbClr val="000000"/>
                </a:solidFill>
                <a:latin typeface="XM Vahid Bold"/>
              </a:rPr>
              <a:t>Objective</a:t>
            </a:r>
          </a:p>
        </p:txBody>
      </p:sp>
      <p:sp>
        <p:nvSpPr>
          <p:cNvPr id="14" name="TextBox 14"/>
          <p:cNvSpPr txBox="1"/>
          <p:nvPr/>
        </p:nvSpPr>
        <p:spPr>
          <a:xfrm>
            <a:off x="6764338" y="8074803"/>
            <a:ext cx="6037064" cy="887095"/>
          </a:xfrm>
          <a:prstGeom prst="rect">
            <a:avLst/>
          </a:prstGeom>
        </p:spPr>
        <p:txBody>
          <a:bodyPr lIns="0" tIns="0" rIns="0" bIns="0" rtlCol="0" anchor="t">
            <a:spAutoFit/>
          </a:bodyPr>
          <a:lstStyle/>
          <a:p>
            <a:pPr algn="ctr">
              <a:lnSpc>
                <a:spcPts val="7279"/>
              </a:lnSpc>
            </a:pPr>
            <a:r>
              <a:rPr lang="en-US" sz="5199">
                <a:solidFill>
                  <a:srgbClr val="000000"/>
                </a:solidFill>
                <a:latin typeface="XM Vahid Bold"/>
              </a:rPr>
              <a:t> Result &amp; Discussion</a:t>
            </a:r>
          </a:p>
        </p:txBody>
      </p:sp>
      <p:sp>
        <p:nvSpPr>
          <p:cNvPr id="15" name="TextBox 15"/>
          <p:cNvSpPr txBox="1"/>
          <p:nvPr/>
        </p:nvSpPr>
        <p:spPr>
          <a:xfrm>
            <a:off x="6764338" y="4438188"/>
            <a:ext cx="2458938" cy="887095"/>
          </a:xfrm>
          <a:prstGeom prst="rect">
            <a:avLst/>
          </a:prstGeom>
        </p:spPr>
        <p:txBody>
          <a:bodyPr lIns="0" tIns="0" rIns="0" bIns="0" rtlCol="0" anchor="t">
            <a:spAutoFit/>
          </a:bodyPr>
          <a:lstStyle/>
          <a:p>
            <a:pPr algn="ctr">
              <a:lnSpc>
                <a:spcPts val="7279"/>
              </a:lnSpc>
            </a:pPr>
            <a:r>
              <a:rPr lang="en-US" sz="5199">
                <a:solidFill>
                  <a:srgbClr val="000000"/>
                </a:solidFill>
                <a:latin typeface="XM Vahid Bold"/>
              </a:rPr>
              <a:t>Problem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additive="base">
                                        <p:cTn id="35" dur="500" fill="hold"/>
                                        <p:tgtEl>
                                          <p:spTgt spid="11"/>
                                        </p:tgtEl>
                                        <p:attrNameLst>
                                          <p:attrName>ppt_x</p:attrName>
                                        </p:attrNameLst>
                                      </p:cBhvr>
                                      <p:tavLst>
                                        <p:tav tm="0">
                                          <p:val>
                                            <p:strVal val="#ppt_x"/>
                                          </p:val>
                                        </p:tav>
                                        <p:tav tm="100000">
                                          <p:val>
                                            <p:strVal val="#ppt_x"/>
                                          </p:val>
                                        </p:tav>
                                      </p:tavLst>
                                    </p:anim>
                                    <p:anim calcmode="lin" valueType="num">
                                      <p:cBhvr additive="base">
                                        <p:cTn id="36" dur="500" fill="hold"/>
                                        <p:tgtEl>
                                          <p:spTgt spid="11"/>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 calcmode="lin" valueType="num">
                                      <p:cBhvr additive="base">
                                        <p:cTn id="39" dur="500" fill="hold"/>
                                        <p:tgtEl>
                                          <p:spTgt spid="12"/>
                                        </p:tgtEl>
                                        <p:attrNameLst>
                                          <p:attrName>ppt_x</p:attrName>
                                        </p:attrNameLst>
                                      </p:cBhvr>
                                      <p:tavLst>
                                        <p:tav tm="0">
                                          <p:val>
                                            <p:strVal val="#ppt_x"/>
                                          </p:val>
                                        </p:tav>
                                        <p:tav tm="100000">
                                          <p:val>
                                            <p:strVal val="#ppt_x"/>
                                          </p:val>
                                        </p:tav>
                                      </p:tavLst>
                                    </p:anim>
                                    <p:anim calcmode="lin" valueType="num">
                                      <p:cBhvr additive="base">
                                        <p:cTn id="40" dur="500" fill="hold"/>
                                        <p:tgtEl>
                                          <p:spTgt spid="12"/>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3"/>
                                        </p:tgtEl>
                                        <p:attrNameLst>
                                          <p:attrName>style.visibility</p:attrName>
                                        </p:attrNameLst>
                                      </p:cBhvr>
                                      <p:to>
                                        <p:strVal val="visible"/>
                                      </p:to>
                                    </p:set>
                                    <p:anim calcmode="lin" valueType="num">
                                      <p:cBhvr additive="base">
                                        <p:cTn id="43" dur="500" fill="hold"/>
                                        <p:tgtEl>
                                          <p:spTgt spid="13"/>
                                        </p:tgtEl>
                                        <p:attrNameLst>
                                          <p:attrName>ppt_x</p:attrName>
                                        </p:attrNameLst>
                                      </p:cBhvr>
                                      <p:tavLst>
                                        <p:tav tm="0">
                                          <p:val>
                                            <p:strVal val="#ppt_x"/>
                                          </p:val>
                                        </p:tav>
                                        <p:tav tm="100000">
                                          <p:val>
                                            <p:strVal val="#ppt_x"/>
                                          </p:val>
                                        </p:tav>
                                      </p:tavLst>
                                    </p:anim>
                                    <p:anim calcmode="lin" valueType="num">
                                      <p:cBhvr additive="base">
                                        <p:cTn id="44" dur="500" fill="hold"/>
                                        <p:tgtEl>
                                          <p:spTgt spid="13"/>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4"/>
                                        </p:tgtEl>
                                        <p:attrNameLst>
                                          <p:attrName>style.visibility</p:attrName>
                                        </p:attrNameLst>
                                      </p:cBhvr>
                                      <p:to>
                                        <p:strVal val="visible"/>
                                      </p:to>
                                    </p:set>
                                    <p:anim calcmode="lin" valueType="num">
                                      <p:cBhvr additive="base">
                                        <p:cTn id="47" dur="500" fill="hold"/>
                                        <p:tgtEl>
                                          <p:spTgt spid="14"/>
                                        </p:tgtEl>
                                        <p:attrNameLst>
                                          <p:attrName>ppt_x</p:attrName>
                                        </p:attrNameLst>
                                      </p:cBhvr>
                                      <p:tavLst>
                                        <p:tav tm="0">
                                          <p:val>
                                            <p:strVal val="#ppt_x"/>
                                          </p:val>
                                        </p:tav>
                                        <p:tav tm="100000">
                                          <p:val>
                                            <p:strVal val="#ppt_x"/>
                                          </p:val>
                                        </p:tav>
                                      </p:tavLst>
                                    </p:anim>
                                    <p:anim calcmode="lin" valueType="num">
                                      <p:cBhvr additive="base">
                                        <p:cTn id="48" dur="500" fill="hold"/>
                                        <p:tgtEl>
                                          <p:spTgt spid="1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p:bldP spid="13" grpId="0"/>
      <p:bldP spid="14" grpId="0"/>
      <p:bldP spid="1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5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065292">
            <a:off x="8983073" y="3155701"/>
            <a:ext cx="10884489" cy="8846121"/>
          </a:xfrm>
          <a:prstGeom prst="rect">
            <a:avLst/>
          </a:prstGeom>
        </p:spPr>
      </p:pic>
      <p:sp>
        <p:nvSpPr>
          <p:cNvPr id="3" name="TextBox 3"/>
          <p:cNvSpPr txBox="1"/>
          <p:nvPr/>
        </p:nvSpPr>
        <p:spPr>
          <a:xfrm>
            <a:off x="1640554" y="3359418"/>
            <a:ext cx="8370203" cy="4037324"/>
          </a:xfrm>
          <a:prstGeom prst="rect">
            <a:avLst/>
          </a:prstGeom>
        </p:spPr>
        <p:txBody>
          <a:bodyPr lIns="0" tIns="0" rIns="0" bIns="0" rtlCol="0" anchor="t">
            <a:spAutoFit/>
          </a:bodyPr>
          <a:lstStyle/>
          <a:p>
            <a:pPr>
              <a:lnSpc>
                <a:spcPts val="3979"/>
              </a:lnSpc>
            </a:pPr>
            <a:r>
              <a:rPr lang="en-US" sz="2486" dirty="0">
                <a:solidFill>
                  <a:srgbClr val="2E2E2E"/>
                </a:solidFill>
                <a:latin typeface="Montserrat Classic"/>
              </a:rPr>
              <a:t>Twitter sentiment analysis identifies negative, positive, or neutral emotions within the text of a tweet. It is a text analysis using natural language processing (NLP) and machine learning (ML). It identifies and extracts subjective information from original data, providing a company with a better understanding of the social sentiment of its brand, product, or service.</a:t>
            </a:r>
          </a:p>
        </p:txBody>
      </p:sp>
      <p:pic>
        <p:nvPicPr>
          <p:cNvPr id="4" name="Picture 4"/>
          <p:cNvPicPr>
            <a:picLocks noChangeAspect="1"/>
          </p:cNvPicPr>
          <p:nvPr/>
        </p:nvPicPr>
        <p:blipFill>
          <a:blip r:embed="rId4"/>
          <a:srcRect/>
          <a:stretch>
            <a:fillRect/>
          </a:stretch>
        </p:blipFill>
        <p:spPr>
          <a:xfrm>
            <a:off x="0" y="-90017"/>
            <a:ext cx="1640554" cy="1640554"/>
          </a:xfrm>
          <a:prstGeom prst="rect">
            <a:avLst/>
          </a:prstGeom>
        </p:spPr>
      </p:pic>
      <p:sp>
        <p:nvSpPr>
          <p:cNvPr id="5" name="TextBox 5"/>
          <p:cNvSpPr txBox="1"/>
          <p:nvPr/>
        </p:nvSpPr>
        <p:spPr>
          <a:xfrm>
            <a:off x="1276018" y="161925"/>
            <a:ext cx="9601755" cy="2352675"/>
          </a:xfrm>
          <a:prstGeom prst="rect">
            <a:avLst/>
          </a:prstGeom>
        </p:spPr>
        <p:txBody>
          <a:bodyPr lIns="0" tIns="0" rIns="0" bIns="0" rtlCol="0" anchor="t">
            <a:spAutoFit/>
          </a:bodyPr>
          <a:lstStyle/>
          <a:p>
            <a:pPr>
              <a:lnSpc>
                <a:spcPts val="9000"/>
              </a:lnSpc>
            </a:pPr>
            <a:r>
              <a:rPr lang="en-US" sz="9000" dirty="0">
                <a:solidFill>
                  <a:srgbClr val="004AAD"/>
                </a:solidFill>
                <a:latin typeface="Montserrat Classic Bold"/>
              </a:rPr>
              <a:t> INTRODUCTION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2085749">
            <a:off x="-5690637" y="-3861861"/>
            <a:ext cx="14345355" cy="14345355"/>
          </a:xfrm>
          <a:prstGeom prst="rect">
            <a:avLst/>
          </a:prstGeom>
        </p:spPr>
      </p:pic>
      <p:pic>
        <p:nvPicPr>
          <p:cNvPr id="3" name="Picture 3"/>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1388646">
            <a:off x="13816652" y="3044773"/>
            <a:ext cx="6885296" cy="11055409"/>
          </a:xfrm>
          <a:prstGeom prst="rect">
            <a:avLst/>
          </a:prstGeom>
        </p:spPr>
      </p:pic>
      <p:sp>
        <p:nvSpPr>
          <p:cNvPr id="4" name="TextBox 4"/>
          <p:cNvSpPr txBox="1"/>
          <p:nvPr/>
        </p:nvSpPr>
        <p:spPr>
          <a:xfrm>
            <a:off x="567414" y="926856"/>
            <a:ext cx="7403407" cy="1209675"/>
          </a:xfrm>
          <a:prstGeom prst="rect">
            <a:avLst/>
          </a:prstGeom>
        </p:spPr>
        <p:txBody>
          <a:bodyPr lIns="0" tIns="0" rIns="0" bIns="0" rtlCol="0" anchor="t">
            <a:spAutoFit/>
          </a:bodyPr>
          <a:lstStyle/>
          <a:p>
            <a:pPr>
              <a:lnSpc>
                <a:spcPts val="9000"/>
              </a:lnSpc>
            </a:pPr>
            <a:r>
              <a:rPr lang="en-US" sz="9000" dirty="0">
                <a:solidFill>
                  <a:srgbClr val="004AAD"/>
                </a:solidFill>
                <a:latin typeface="Montserrat Classic Bold"/>
              </a:rPr>
              <a:t>PROBLEM</a:t>
            </a:r>
          </a:p>
        </p:txBody>
      </p:sp>
      <p:sp>
        <p:nvSpPr>
          <p:cNvPr id="5" name="TextBox 5"/>
          <p:cNvSpPr txBox="1"/>
          <p:nvPr/>
        </p:nvSpPr>
        <p:spPr>
          <a:xfrm>
            <a:off x="1230800" y="2766846"/>
            <a:ext cx="14947299" cy="3751180"/>
          </a:xfrm>
          <a:prstGeom prst="rect">
            <a:avLst/>
          </a:prstGeom>
        </p:spPr>
        <p:txBody>
          <a:bodyPr lIns="0" tIns="0" rIns="0" bIns="0" rtlCol="0" anchor="t">
            <a:spAutoFit/>
          </a:bodyPr>
          <a:lstStyle/>
          <a:p>
            <a:pPr>
              <a:lnSpc>
                <a:spcPts val="4293"/>
              </a:lnSpc>
            </a:pPr>
            <a:r>
              <a:rPr lang="en-US" sz="2683" dirty="0">
                <a:solidFill>
                  <a:srgbClr val="2E2E2E"/>
                </a:solidFill>
                <a:latin typeface="Montserrat Classic"/>
              </a:rPr>
              <a:t>The amount of content generated by users is too vast for a normal user to analyze.</a:t>
            </a:r>
          </a:p>
          <a:p>
            <a:pPr>
              <a:lnSpc>
                <a:spcPts val="4293"/>
              </a:lnSpc>
            </a:pPr>
            <a:r>
              <a:rPr lang="en-US" sz="2683" dirty="0">
                <a:solidFill>
                  <a:srgbClr val="2E2E2E"/>
                </a:solidFill>
                <a:latin typeface="Montserrat Classic"/>
              </a:rPr>
              <a:t> So, there is a need to automate this.</a:t>
            </a:r>
          </a:p>
          <a:p>
            <a:pPr>
              <a:lnSpc>
                <a:spcPts val="4293"/>
              </a:lnSpc>
            </a:pPr>
            <a:endParaRPr lang="en-US" sz="2683" dirty="0">
              <a:solidFill>
                <a:srgbClr val="2E2E2E"/>
              </a:solidFill>
              <a:latin typeface="Montserrat Classic"/>
            </a:endParaRPr>
          </a:p>
          <a:p>
            <a:pPr>
              <a:lnSpc>
                <a:spcPts val="4293"/>
              </a:lnSpc>
            </a:pPr>
            <a:r>
              <a:rPr lang="en-US" sz="2683" dirty="0">
                <a:solidFill>
                  <a:srgbClr val="2E2E2E"/>
                </a:solidFill>
                <a:latin typeface="Montserrat Classic"/>
              </a:rPr>
              <a:t>A Twitter sentiment analysis is the process of determining the emotional tone behind a series of words, specifically on Twitter. A sentiment analysis tool is an automated technique that extracts meaningful customer information related to their attitudes, emotions, and opinions. No matter how it is ambiguous, complicated, or confusing.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1930669">
            <a:off x="-7971294" y="-10725049"/>
            <a:ext cx="18539921" cy="18539921"/>
          </a:xfrm>
          <a:prstGeom prst="rect">
            <a:avLst/>
          </a:prstGeom>
        </p:spPr>
      </p:pic>
      <p:pic>
        <p:nvPicPr>
          <p:cNvPr id="3" name="Picture 3"/>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5242519" flipH="1">
            <a:off x="-1042019" y="8240279"/>
            <a:ext cx="8063091" cy="6553094"/>
          </a:xfrm>
          <a:prstGeom prst="rect">
            <a:avLst/>
          </a:prstGeom>
        </p:spPr>
      </p:pic>
      <p:pic>
        <p:nvPicPr>
          <p:cNvPr id="4" name="Picture 4"/>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955610" y="8495656"/>
            <a:ext cx="762644" cy="762644"/>
          </a:xfrm>
          <a:prstGeom prst="rect">
            <a:avLst/>
          </a:prstGeom>
        </p:spPr>
      </p:pic>
      <p:pic>
        <p:nvPicPr>
          <p:cNvPr id="5" name="Picture 5"/>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514161" y="6912075"/>
            <a:ext cx="723949" cy="723949"/>
          </a:xfrm>
          <a:prstGeom prst="rect">
            <a:avLst/>
          </a:prstGeom>
        </p:spPr>
      </p:pic>
      <p:pic>
        <p:nvPicPr>
          <p:cNvPr id="6" name="Picture 6"/>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895396" y="4588974"/>
            <a:ext cx="786163" cy="786163"/>
          </a:xfrm>
          <a:prstGeom prst="rect">
            <a:avLst/>
          </a:prstGeom>
        </p:spPr>
      </p:pic>
      <p:pic>
        <p:nvPicPr>
          <p:cNvPr id="7" name="Picture 7"/>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0972139" y="1585424"/>
            <a:ext cx="814950" cy="814950"/>
          </a:xfrm>
          <a:prstGeom prst="rect">
            <a:avLst/>
          </a:prstGeom>
        </p:spPr>
      </p:pic>
      <p:sp>
        <p:nvSpPr>
          <p:cNvPr id="8" name="TextBox 8"/>
          <p:cNvSpPr txBox="1"/>
          <p:nvPr/>
        </p:nvSpPr>
        <p:spPr>
          <a:xfrm>
            <a:off x="571488" y="2989707"/>
            <a:ext cx="8572512" cy="1209675"/>
          </a:xfrm>
          <a:prstGeom prst="rect">
            <a:avLst/>
          </a:prstGeom>
        </p:spPr>
        <p:txBody>
          <a:bodyPr lIns="0" tIns="0" rIns="0" bIns="0" rtlCol="0" anchor="t">
            <a:spAutoFit/>
          </a:bodyPr>
          <a:lstStyle/>
          <a:p>
            <a:pPr>
              <a:lnSpc>
                <a:spcPts val="9000"/>
              </a:lnSpc>
            </a:pPr>
            <a:r>
              <a:rPr lang="en-US" sz="9000">
                <a:solidFill>
                  <a:srgbClr val="004AAD"/>
                </a:solidFill>
                <a:latin typeface="Montserrat Classic Bold"/>
              </a:rPr>
              <a:t>OBJECTIVES</a:t>
            </a:r>
          </a:p>
        </p:txBody>
      </p:sp>
      <p:sp>
        <p:nvSpPr>
          <p:cNvPr id="9" name="TextBox 9"/>
          <p:cNvSpPr txBox="1"/>
          <p:nvPr/>
        </p:nvSpPr>
        <p:spPr>
          <a:xfrm>
            <a:off x="10880819" y="4727575"/>
            <a:ext cx="5251928" cy="1736725"/>
          </a:xfrm>
          <a:prstGeom prst="rect">
            <a:avLst/>
          </a:prstGeom>
        </p:spPr>
        <p:txBody>
          <a:bodyPr lIns="0" tIns="0" rIns="0" bIns="0" rtlCol="0" anchor="t">
            <a:spAutoFit/>
          </a:bodyPr>
          <a:lstStyle/>
          <a:p>
            <a:pPr>
              <a:lnSpc>
                <a:spcPts val="3499"/>
              </a:lnSpc>
            </a:pPr>
            <a:r>
              <a:rPr lang="en-US" sz="2499">
                <a:solidFill>
                  <a:srgbClr val="2E2E2E"/>
                </a:solidFill>
                <a:latin typeface="Montserrat Classic Bold"/>
              </a:rPr>
              <a:t>Allows you to keep track of what's being said about your product or service on social media.</a:t>
            </a:r>
          </a:p>
        </p:txBody>
      </p:sp>
      <p:sp>
        <p:nvSpPr>
          <p:cNvPr id="10" name="TextBox 10"/>
          <p:cNvSpPr txBox="1"/>
          <p:nvPr/>
        </p:nvSpPr>
        <p:spPr>
          <a:xfrm>
            <a:off x="12007372" y="1537799"/>
            <a:ext cx="5251928" cy="3051175"/>
          </a:xfrm>
          <a:prstGeom prst="rect">
            <a:avLst/>
          </a:prstGeom>
        </p:spPr>
        <p:txBody>
          <a:bodyPr lIns="0" tIns="0" rIns="0" bIns="0" rtlCol="0" anchor="t">
            <a:spAutoFit/>
          </a:bodyPr>
          <a:lstStyle/>
          <a:p>
            <a:pPr>
              <a:lnSpc>
                <a:spcPts val="3499"/>
              </a:lnSpc>
            </a:pPr>
            <a:r>
              <a:rPr lang="en-US" sz="2499">
                <a:solidFill>
                  <a:srgbClr val="2E2E2E"/>
                </a:solidFill>
                <a:latin typeface="Montserrat Classic Bold"/>
              </a:rPr>
              <a:t>Accurately extract people's opinions from a large number of unstructured review texts and classify them into sentiment classes, i.e., positive, negative, or neutral.</a:t>
            </a:r>
          </a:p>
          <a:p>
            <a:pPr>
              <a:lnSpc>
                <a:spcPts val="3499"/>
              </a:lnSpc>
            </a:pPr>
            <a:endParaRPr lang="en-US" sz="2499">
              <a:solidFill>
                <a:srgbClr val="2E2E2E"/>
              </a:solidFill>
              <a:latin typeface="Montserrat Classic Bold"/>
            </a:endParaRPr>
          </a:p>
        </p:txBody>
      </p:sp>
      <p:sp>
        <p:nvSpPr>
          <p:cNvPr id="11" name="TextBox 11"/>
          <p:cNvSpPr txBox="1"/>
          <p:nvPr/>
        </p:nvSpPr>
        <p:spPr>
          <a:xfrm>
            <a:off x="9381408" y="6978083"/>
            <a:ext cx="5251928" cy="1298575"/>
          </a:xfrm>
          <a:prstGeom prst="rect">
            <a:avLst/>
          </a:prstGeom>
        </p:spPr>
        <p:txBody>
          <a:bodyPr lIns="0" tIns="0" rIns="0" bIns="0" rtlCol="0" anchor="t">
            <a:spAutoFit/>
          </a:bodyPr>
          <a:lstStyle/>
          <a:p>
            <a:pPr>
              <a:lnSpc>
                <a:spcPts val="3499"/>
              </a:lnSpc>
            </a:pPr>
            <a:r>
              <a:rPr lang="en-US" sz="2499">
                <a:solidFill>
                  <a:srgbClr val="2E2E2E"/>
                </a:solidFill>
                <a:latin typeface="Montserrat Classic Bold"/>
              </a:rPr>
              <a:t>Can help you detect angry customers or negative mentions before they escalate.</a:t>
            </a:r>
          </a:p>
        </p:txBody>
      </p:sp>
      <p:sp>
        <p:nvSpPr>
          <p:cNvPr id="12" name="TextBox 12"/>
          <p:cNvSpPr txBox="1"/>
          <p:nvPr/>
        </p:nvSpPr>
        <p:spPr>
          <a:xfrm>
            <a:off x="7870526" y="8790441"/>
            <a:ext cx="5251928" cy="422275"/>
          </a:xfrm>
          <a:prstGeom prst="rect">
            <a:avLst/>
          </a:prstGeom>
        </p:spPr>
        <p:txBody>
          <a:bodyPr lIns="0" tIns="0" rIns="0" bIns="0" rtlCol="0" anchor="t">
            <a:spAutoFit/>
          </a:bodyPr>
          <a:lstStyle/>
          <a:p>
            <a:pPr>
              <a:lnSpc>
                <a:spcPts val="3499"/>
              </a:lnSpc>
            </a:pPr>
            <a:r>
              <a:rPr lang="en-US" sz="2499">
                <a:solidFill>
                  <a:srgbClr val="2E2E2E"/>
                </a:solidFill>
                <a:latin typeface="Montserrat Classic Bold"/>
              </a:rPr>
              <a:t>Manage crisis better.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par>
                                <p:cTn id="8" presetID="22" presetClass="entr" presetSubtype="4"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down)">
                                      <p:cBhvr>
                                        <p:cTn id="10" dur="500"/>
                                        <p:tgtEl>
                                          <p:spTgt spid="5"/>
                                        </p:tgtEl>
                                      </p:cBhvr>
                                    </p:animEffect>
                                  </p:childTnLst>
                                </p:cTn>
                              </p:par>
                              <p:par>
                                <p:cTn id="11" presetID="22" presetClass="entr" presetSubtype="4" fill="hold" nodeType="with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down)">
                                      <p:cBhvr>
                                        <p:cTn id="13" dur="500"/>
                                        <p:tgtEl>
                                          <p:spTgt spid="6"/>
                                        </p:tgtEl>
                                      </p:cBhvr>
                                    </p:animEffect>
                                  </p:childTnLst>
                                </p:cTn>
                              </p:par>
                              <p:par>
                                <p:cTn id="14" presetID="22" presetClass="entr" presetSubtype="4" fill="hold"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wipe(down)">
                                      <p:cBhvr>
                                        <p:cTn id="19" dur="500"/>
                                        <p:tgtEl>
                                          <p:spTgt spid="9"/>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down)">
                                      <p:cBhvr>
                                        <p:cTn id="22" dur="500"/>
                                        <p:tgtEl>
                                          <p:spTgt spid="1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down)">
                                      <p:cBhvr>
                                        <p:cTn id="25" dur="500"/>
                                        <p:tgtEl>
                                          <p:spTgt spid="1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wipe(down)">
                                      <p:cBhvr>
                                        <p:cTn id="2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40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6664043">
            <a:off x="-8625476" y="4999279"/>
            <a:ext cx="11511802" cy="11511802"/>
          </a:xfrm>
          <a:prstGeom prst="rect">
            <a:avLst/>
          </a:prstGeom>
        </p:spPr>
      </p:pic>
      <p:pic>
        <p:nvPicPr>
          <p:cNvPr id="3" name="Picture 3"/>
          <p:cNvPicPr>
            <a:picLocks noChangeAspect="1"/>
          </p:cNvPicPr>
          <p:nvPr/>
        </p:nvPicPr>
        <p:blipFill>
          <a:blip r:embed="rId4">
            <a:alphaModFix amt="50000"/>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3188296">
            <a:off x="16697640" y="3240497"/>
            <a:ext cx="6921976" cy="11114303"/>
          </a:xfrm>
          <a:prstGeom prst="rect">
            <a:avLst/>
          </a:prstGeom>
        </p:spPr>
      </p:pic>
      <p:pic>
        <p:nvPicPr>
          <p:cNvPr id="4" name="Picture 4"/>
          <p:cNvPicPr>
            <a:picLocks noChangeAspect="1"/>
          </p:cNvPicPr>
          <p:nvPr/>
        </p:nvPicPr>
        <p:blipFill>
          <a:blip r:embed="rId6">
            <a:alphaModFix amt="50000"/>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505868">
            <a:off x="3623528" y="-4185439"/>
            <a:ext cx="12580534" cy="8680686"/>
          </a:xfrm>
          <a:prstGeom prst="rect">
            <a:avLst/>
          </a:prstGeom>
        </p:spPr>
      </p:pic>
      <p:pic>
        <p:nvPicPr>
          <p:cNvPr id="5" name="Picture 5"/>
          <p:cNvPicPr>
            <a:picLocks noChangeAspect="1"/>
          </p:cNvPicPr>
          <p:nvPr/>
        </p:nvPicPr>
        <p:blipFill>
          <a:blip r:embed="rId8"/>
          <a:srcRect/>
          <a:stretch>
            <a:fillRect/>
          </a:stretch>
        </p:blipFill>
        <p:spPr>
          <a:xfrm>
            <a:off x="1948547" y="2436062"/>
            <a:ext cx="14045781" cy="7046860"/>
          </a:xfrm>
          <a:prstGeom prst="rect">
            <a:avLst/>
          </a:prstGeom>
        </p:spPr>
      </p:pic>
      <p:sp>
        <p:nvSpPr>
          <p:cNvPr id="6" name="TextBox 6"/>
          <p:cNvSpPr txBox="1"/>
          <p:nvPr/>
        </p:nvSpPr>
        <p:spPr>
          <a:xfrm>
            <a:off x="502978" y="847139"/>
            <a:ext cx="12807687" cy="1250469"/>
          </a:xfrm>
          <a:prstGeom prst="rect">
            <a:avLst/>
          </a:prstGeom>
        </p:spPr>
        <p:txBody>
          <a:bodyPr lIns="0" tIns="0" rIns="0" bIns="0" rtlCol="0" anchor="t">
            <a:spAutoFit/>
          </a:bodyPr>
          <a:lstStyle/>
          <a:p>
            <a:pPr>
              <a:lnSpc>
                <a:spcPts val="9330"/>
              </a:lnSpc>
            </a:pPr>
            <a:r>
              <a:rPr lang="en-US" sz="9330" dirty="0">
                <a:solidFill>
                  <a:srgbClr val="004AAD"/>
                </a:solidFill>
                <a:latin typeface="Montserrat Classic Bold"/>
              </a:rPr>
              <a:t>MEMETHODOLOGY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884C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alphaModFix amt="35000"/>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rot="4408728">
            <a:off x="7613200" y="-2694053"/>
            <a:ext cx="15887340" cy="15887340"/>
          </a:xfrm>
          <a:prstGeom prst="rect">
            <a:avLst/>
          </a:prstGeom>
        </p:spPr>
      </p:pic>
      <p:pic>
        <p:nvPicPr>
          <p:cNvPr id="3" name="Picture 3"/>
          <p:cNvPicPr>
            <a:picLocks noChangeAspect="1"/>
          </p:cNvPicPr>
          <p:nvPr/>
        </p:nvPicPr>
        <p:blipFill>
          <a:blip r:embed="rId4"/>
          <a:srcRect l="2476" t="3761" r="50525" b="22655"/>
          <a:stretch>
            <a:fillRect/>
          </a:stretch>
        </p:blipFill>
        <p:spPr>
          <a:xfrm>
            <a:off x="6639936" y="1520494"/>
            <a:ext cx="9533540" cy="8395965"/>
          </a:xfrm>
          <a:prstGeom prst="rect">
            <a:avLst/>
          </a:prstGeom>
        </p:spPr>
      </p:pic>
      <p:sp>
        <p:nvSpPr>
          <p:cNvPr id="4" name="TextBox 4"/>
          <p:cNvSpPr txBox="1"/>
          <p:nvPr/>
        </p:nvSpPr>
        <p:spPr>
          <a:xfrm>
            <a:off x="493935" y="504825"/>
            <a:ext cx="5533312" cy="1209675"/>
          </a:xfrm>
          <a:prstGeom prst="rect">
            <a:avLst/>
          </a:prstGeom>
        </p:spPr>
        <p:txBody>
          <a:bodyPr lIns="0" tIns="0" rIns="0" bIns="0" rtlCol="0" anchor="t">
            <a:spAutoFit/>
          </a:bodyPr>
          <a:lstStyle/>
          <a:p>
            <a:pPr>
              <a:lnSpc>
                <a:spcPts val="9000"/>
              </a:lnSpc>
            </a:pPr>
            <a:r>
              <a:rPr lang="en-US" sz="9000">
                <a:solidFill>
                  <a:srgbClr val="EFEEE9"/>
                </a:solidFill>
                <a:latin typeface="Montserrat Classic Bold"/>
              </a:rPr>
              <a:t>RESULTS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grpSp>
        <p:nvGrpSpPr>
          <p:cNvPr id="3" name="Group 3"/>
          <p:cNvGrpSpPr/>
          <p:nvPr/>
        </p:nvGrpSpPr>
        <p:grpSpPr>
          <a:xfrm>
            <a:off x="3446052" y="2933700"/>
            <a:ext cx="11395896" cy="6433284"/>
            <a:chOff x="0" y="0"/>
            <a:chExt cx="3001388" cy="1694363"/>
          </a:xfrm>
        </p:grpSpPr>
        <p:sp>
          <p:nvSpPr>
            <p:cNvPr id="4" name="Freeform 4"/>
            <p:cNvSpPr/>
            <p:nvPr/>
          </p:nvSpPr>
          <p:spPr>
            <a:xfrm>
              <a:off x="0" y="0"/>
              <a:ext cx="3001388" cy="1694363"/>
            </a:xfrm>
            <a:custGeom>
              <a:avLst/>
              <a:gdLst/>
              <a:ahLst/>
              <a:cxnLst/>
              <a:rect l="l" t="t" r="r" b="b"/>
              <a:pathLst>
                <a:path w="3001388" h="1694363">
                  <a:moveTo>
                    <a:pt x="28533" y="0"/>
                  </a:moveTo>
                  <a:lnTo>
                    <a:pt x="2972855" y="0"/>
                  </a:lnTo>
                  <a:cubicBezTo>
                    <a:pt x="2980423" y="0"/>
                    <a:pt x="2987680" y="3006"/>
                    <a:pt x="2993031" y="8357"/>
                  </a:cubicBezTo>
                  <a:cubicBezTo>
                    <a:pt x="2998382" y="13708"/>
                    <a:pt x="3001388" y="20966"/>
                    <a:pt x="3001388" y="28533"/>
                  </a:cubicBezTo>
                  <a:lnTo>
                    <a:pt x="3001388" y="1665830"/>
                  </a:lnTo>
                  <a:cubicBezTo>
                    <a:pt x="3001388" y="1681588"/>
                    <a:pt x="2988613" y="1694363"/>
                    <a:pt x="2972855" y="1694363"/>
                  </a:cubicBezTo>
                  <a:lnTo>
                    <a:pt x="28533" y="1694363"/>
                  </a:lnTo>
                  <a:cubicBezTo>
                    <a:pt x="20966" y="1694363"/>
                    <a:pt x="13708" y="1691357"/>
                    <a:pt x="8357" y="1686006"/>
                  </a:cubicBezTo>
                  <a:cubicBezTo>
                    <a:pt x="3006" y="1680655"/>
                    <a:pt x="0" y="1673397"/>
                    <a:pt x="0" y="1665830"/>
                  </a:cubicBezTo>
                  <a:lnTo>
                    <a:pt x="0" y="28533"/>
                  </a:lnTo>
                  <a:cubicBezTo>
                    <a:pt x="0" y="20966"/>
                    <a:pt x="3006" y="13708"/>
                    <a:pt x="8357" y="8357"/>
                  </a:cubicBezTo>
                  <a:cubicBezTo>
                    <a:pt x="13708" y="3006"/>
                    <a:pt x="20966" y="0"/>
                    <a:pt x="28533" y="0"/>
                  </a:cubicBezTo>
                  <a:close/>
                </a:path>
              </a:pathLst>
            </a:custGeom>
            <a:solidFill>
              <a:srgbClr val="FFFFFF"/>
            </a:solidFill>
          </p:spPr>
        </p:sp>
        <p:sp>
          <p:nvSpPr>
            <p:cNvPr id="5" name="TextBox 5"/>
            <p:cNvSpPr txBox="1"/>
            <p:nvPr/>
          </p:nvSpPr>
          <p:spPr>
            <a:xfrm>
              <a:off x="0" y="-66675"/>
              <a:ext cx="812800" cy="879475"/>
            </a:xfrm>
            <a:prstGeom prst="rect">
              <a:avLst/>
            </a:prstGeom>
          </p:spPr>
          <p:txBody>
            <a:bodyPr lIns="50800" tIns="50800" rIns="50800" bIns="50800" rtlCol="0" anchor="ctr"/>
            <a:lstStyle/>
            <a:p>
              <a:pPr algn="ctr">
                <a:lnSpc>
                  <a:spcPts val="3640"/>
                </a:lnSpc>
              </a:pPr>
              <a:endParaRPr/>
            </a:p>
          </p:txBody>
        </p:sp>
      </p:grpSp>
      <p:grpSp>
        <p:nvGrpSpPr>
          <p:cNvPr id="6" name="Group 6"/>
          <p:cNvGrpSpPr>
            <a:grpSpLocks noChangeAspect="1"/>
          </p:cNvGrpSpPr>
          <p:nvPr/>
        </p:nvGrpSpPr>
        <p:grpSpPr>
          <a:xfrm>
            <a:off x="3920163" y="3293186"/>
            <a:ext cx="1306028" cy="1306023"/>
            <a:chOff x="0" y="0"/>
            <a:chExt cx="6350000" cy="6349975"/>
          </a:xfrm>
        </p:grpSpPr>
        <p:sp>
          <p:nvSpPr>
            <p:cNvPr id="7" name="Freeform 7"/>
            <p:cNvSpPr/>
            <p:nvPr/>
          </p:nvSpPr>
          <p:spPr>
            <a:xfrm>
              <a:off x="0" y="0"/>
              <a:ext cx="6350000" cy="6349974"/>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a:stretch>
            </a:blipFill>
          </p:spPr>
        </p:sp>
      </p:grpSp>
      <p:grpSp>
        <p:nvGrpSpPr>
          <p:cNvPr id="8" name="Group 8"/>
          <p:cNvGrpSpPr/>
          <p:nvPr/>
        </p:nvGrpSpPr>
        <p:grpSpPr>
          <a:xfrm rot="264243">
            <a:off x="7399111" y="3570347"/>
            <a:ext cx="351746" cy="350206"/>
            <a:chOff x="0" y="0"/>
            <a:chExt cx="468994" cy="466941"/>
          </a:xfrm>
        </p:grpSpPr>
        <p:grpSp>
          <p:nvGrpSpPr>
            <p:cNvPr id="9" name="Group 9"/>
            <p:cNvGrpSpPr/>
            <p:nvPr/>
          </p:nvGrpSpPr>
          <p:grpSpPr>
            <a:xfrm rot="-264243">
              <a:off x="16044" y="16133"/>
              <a:ext cx="436906" cy="434675"/>
              <a:chOff x="0" y="0"/>
              <a:chExt cx="384082" cy="382121"/>
            </a:xfrm>
          </p:grpSpPr>
          <p:sp>
            <p:nvSpPr>
              <p:cNvPr id="10" name="Freeform 10"/>
              <p:cNvSpPr/>
              <p:nvPr/>
            </p:nvSpPr>
            <p:spPr>
              <a:xfrm>
                <a:off x="17542" y="17414"/>
                <a:ext cx="348999" cy="347294"/>
              </a:xfrm>
              <a:custGeom>
                <a:avLst/>
                <a:gdLst/>
                <a:ahLst/>
                <a:cxnLst/>
                <a:rect l="l" t="t" r="r" b="b"/>
                <a:pathLst>
                  <a:path w="348999" h="347294">
                    <a:moveTo>
                      <a:pt x="202058" y="11922"/>
                    </a:moveTo>
                    <a:lnTo>
                      <a:pt x="202058" y="11922"/>
                    </a:lnTo>
                    <a:cubicBezTo>
                      <a:pt x="219575" y="30569"/>
                      <a:pt x="244276" y="40766"/>
                      <a:pt x="269845" y="39906"/>
                    </a:cubicBezTo>
                    <a:lnTo>
                      <a:pt x="270161" y="39896"/>
                    </a:lnTo>
                    <a:cubicBezTo>
                      <a:pt x="280548" y="39546"/>
                      <a:pt x="290616" y="43521"/>
                      <a:pt x="297964" y="50871"/>
                    </a:cubicBezTo>
                    <a:cubicBezTo>
                      <a:pt x="305312" y="58222"/>
                      <a:pt x="309282" y="68290"/>
                      <a:pt x="308930" y="78678"/>
                    </a:cubicBezTo>
                    <a:lnTo>
                      <a:pt x="308930" y="78678"/>
                    </a:lnTo>
                    <a:cubicBezTo>
                      <a:pt x="308064" y="104170"/>
                      <a:pt x="318294" y="128785"/>
                      <a:pt x="336973" y="146153"/>
                    </a:cubicBezTo>
                    <a:lnTo>
                      <a:pt x="337053" y="146228"/>
                    </a:lnTo>
                    <a:cubicBezTo>
                      <a:pt x="344671" y="153311"/>
                      <a:pt x="348999" y="163244"/>
                      <a:pt x="348999" y="173646"/>
                    </a:cubicBezTo>
                    <a:cubicBezTo>
                      <a:pt x="348999" y="184048"/>
                      <a:pt x="344671" y="193982"/>
                      <a:pt x="337053" y="201065"/>
                    </a:cubicBezTo>
                    <a:lnTo>
                      <a:pt x="336973" y="201140"/>
                    </a:lnTo>
                    <a:cubicBezTo>
                      <a:pt x="318294" y="218508"/>
                      <a:pt x="308064" y="243123"/>
                      <a:pt x="308930" y="268615"/>
                    </a:cubicBezTo>
                    <a:lnTo>
                      <a:pt x="308930" y="268615"/>
                    </a:lnTo>
                    <a:cubicBezTo>
                      <a:pt x="309282" y="279002"/>
                      <a:pt x="305312" y="289071"/>
                      <a:pt x="297964" y="296422"/>
                    </a:cubicBezTo>
                    <a:cubicBezTo>
                      <a:pt x="290616" y="303772"/>
                      <a:pt x="280548" y="307746"/>
                      <a:pt x="270161" y="307397"/>
                    </a:cubicBezTo>
                    <a:lnTo>
                      <a:pt x="269846" y="307387"/>
                    </a:lnTo>
                    <a:cubicBezTo>
                      <a:pt x="244276" y="306527"/>
                      <a:pt x="219575" y="316724"/>
                      <a:pt x="202058" y="335370"/>
                    </a:cubicBezTo>
                    <a:lnTo>
                      <a:pt x="202058" y="335370"/>
                    </a:lnTo>
                    <a:cubicBezTo>
                      <a:pt x="194911" y="342978"/>
                      <a:pt x="184937" y="347293"/>
                      <a:pt x="174499" y="347293"/>
                    </a:cubicBezTo>
                    <a:cubicBezTo>
                      <a:pt x="164061" y="347293"/>
                      <a:pt x="154087" y="342978"/>
                      <a:pt x="146940" y="335370"/>
                    </a:cubicBezTo>
                    <a:lnTo>
                      <a:pt x="146940" y="335370"/>
                    </a:lnTo>
                    <a:cubicBezTo>
                      <a:pt x="129423" y="316724"/>
                      <a:pt x="104722" y="306527"/>
                      <a:pt x="79153" y="307387"/>
                    </a:cubicBezTo>
                    <a:lnTo>
                      <a:pt x="78838" y="307397"/>
                    </a:lnTo>
                    <a:cubicBezTo>
                      <a:pt x="68450" y="307746"/>
                      <a:pt x="58383" y="303772"/>
                      <a:pt x="51035" y="296422"/>
                    </a:cubicBezTo>
                    <a:cubicBezTo>
                      <a:pt x="43687" y="289071"/>
                      <a:pt x="39716" y="279002"/>
                      <a:pt x="40069" y="268615"/>
                    </a:cubicBezTo>
                    <a:lnTo>
                      <a:pt x="40069" y="268615"/>
                    </a:lnTo>
                    <a:cubicBezTo>
                      <a:pt x="40935" y="243123"/>
                      <a:pt x="30705" y="218508"/>
                      <a:pt x="12026" y="201140"/>
                    </a:cubicBezTo>
                    <a:lnTo>
                      <a:pt x="11945" y="201065"/>
                    </a:lnTo>
                    <a:cubicBezTo>
                      <a:pt x="4327" y="193982"/>
                      <a:pt x="0" y="184048"/>
                      <a:pt x="0" y="173646"/>
                    </a:cubicBezTo>
                    <a:cubicBezTo>
                      <a:pt x="0" y="163244"/>
                      <a:pt x="4327" y="153311"/>
                      <a:pt x="11945" y="146228"/>
                    </a:cubicBezTo>
                    <a:lnTo>
                      <a:pt x="12025" y="146153"/>
                    </a:lnTo>
                    <a:cubicBezTo>
                      <a:pt x="30705" y="128785"/>
                      <a:pt x="40935" y="104170"/>
                      <a:pt x="40069" y="78678"/>
                    </a:cubicBezTo>
                    <a:lnTo>
                      <a:pt x="40069" y="78678"/>
                    </a:lnTo>
                    <a:cubicBezTo>
                      <a:pt x="39716" y="68290"/>
                      <a:pt x="43687" y="58222"/>
                      <a:pt x="51035" y="50871"/>
                    </a:cubicBezTo>
                    <a:cubicBezTo>
                      <a:pt x="58383" y="43521"/>
                      <a:pt x="68450" y="39546"/>
                      <a:pt x="78838" y="39896"/>
                    </a:cubicBezTo>
                    <a:lnTo>
                      <a:pt x="79153" y="39906"/>
                    </a:lnTo>
                    <a:cubicBezTo>
                      <a:pt x="104722" y="40766"/>
                      <a:pt x="129423" y="30569"/>
                      <a:pt x="146940" y="11922"/>
                    </a:cubicBezTo>
                    <a:lnTo>
                      <a:pt x="146940" y="11922"/>
                    </a:lnTo>
                    <a:cubicBezTo>
                      <a:pt x="154087" y="4315"/>
                      <a:pt x="164061" y="0"/>
                      <a:pt x="174499" y="0"/>
                    </a:cubicBezTo>
                    <a:cubicBezTo>
                      <a:pt x="184937" y="0"/>
                      <a:pt x="194911" y="4315"/>
                      <a:pt x="202058" y="11922"/>
                    </a:cubicBezTo>
                    <a:close/>
                  </a:path>
                </a:pathLst>
              </a:custGeom>
              <a:solidFill>
                <a:srgbClr val="0884CF"/>
              </a:solidFill>
            </p:spPr>
          </p:sp>
          <p:sp>
            <p:nvSpPr>
              <p:cNvPr id="11" name="TextBox 11"/>
              <p:cNvSpPr txBox="1"/>
              <p:nvPr/>
            </p:nvSpPr>
            <p:spPr>
              <a:xfrm>
                <a:off x="127000" y="107950"/>
                <a:ext cx="558800" cy="577850"/>
              </a:xfrm>
              <a:prstGeom prst="rect">
                <a:avLst/>
              </a:prstGeom>
            </p:spPr>
            <p:txBody>
              <a:bodyPr lIns="50800" tIns="50800" rIns="50800" bIns="50800" rtlCol="0" anchor="ctr"/>
              <a:lstStyle/>
              <a:p>
                <a:pPr algn="ctr">
                  <a:lnSpc>
                    <a:spcPts val="526"/>
                  </a:lnSpc>
                </a:pPr>
                <a:endParaRPr/>
              </a:p>
            </p:txBody>
          </p:sp>
        </p:grpSp>
        <p:sp>
          <p:nvSpPr>
            <p:cNvPr id="12" name="AutoShape 12"/>
            <p:cNvSpPr/>
            <p:nvPr/>
          </p:nvSpPr>
          <p:spPr>
            <a:xfrm rot="-3485320">
              <a:off x="174315" y="218067"/>
              <a:ext cx="182860" cy="0"/>
            </a:xfrm>
            <a:prstGeom prst="line">
              <a:avLst/>
            </a:prstGeom>
            <a:ln w="25731" cap="rnd">
              <a:solidFill>
                <a:srgbClr val="FFFFFF"/>
              </a:solidFill>
              <a:prstDash val="solid"/>
              <a:headEnd type="none" w="sm" len="sm"/>
              <a:tailEnd type="none" w="sm" len="sm"/>
            </a:ln>
          </p:spPr>
        </p:sp>
        <p:sp>
          <p:nvSpPr>
            <p:cNvPr id="13" name="AutoShape 13"/>
            <p:cNvSpPr/>
            <p:nvPr/>
          </p:nvSpPr>
          <p:spPr>
            <a:xfrm rot="-8874100">
              <a:off x="142809" y="264980"/>
              <a:ext cx="100215" cy="0"/>
            </a:xfrm>
            <a:prstGeom prst="line">
              <a:avLst/>
            </a:prstGeom>
            <a:ln w="25731" cap="rnd">
              <a:solidFill>
                <a:srgbClr val="FFFFFF"/>
              </a:solidFill>
              <a:prstDash val="solid"/>
              <a:headEnd type="none" w="sm" len="sm"/>
              <a:tailEnd type="none" w="sm" len="sm"/>
            </a:ln>
          </p:spPr>
        </p:sp>
      </p:grpSp>
      <p:sp>
        <p:nvSpPr>
          <p:cNvPr id="14" name="TextBox 14"/>
          <p:cNvSpPr txBox="1"/>
          <p:nvPr/>
        </p:nvSpPr>
        <p:spPr>
          <a:xfrm>
            <a:off x="5556979" y="3485232"/>
            <a:ext cx="2258919" cy="448310"/>
          </a:xfrm>
          <a:prstGeom prst="rect">
            <a:avLst/>
          </a:prstGeom>
        </p:spPr>
        <p:txBody>
          <a:bodyPr lIns="0" tIns="0" rIns="0" bIns="0" rtlCol="0" anchor="t">
            <a:spAutoFit/>
          </a:bodyPr>
          <a:lstStyle/>
          <a:p>
            <a:pPr>
              <a:lnSpc>
                <a:spcPts val="3640"/>
              </a:lnSpc>
              <a:spcBef>
                <a:spcPct val="0"/>
              </a:spcBef>
            </a:pPr>
            <a:r>
              <a:rPr lang="en-US" sz="2600" dirty="0" err="1">
                <a:solidFill>
                  <a:srgbClr val="171717"/>
                </a:solidFill>
                <a:cs typeface="HT Baybars text"/>
              </a:rPr>
              <a:t>فيصل</a:t>
            </a:r>
            <a:r>
              <a:rPr lang="en-US" sz="2600" dirty="0">
                <a:solidFill>
                  <a:srgbClr val="171717"/>
                </a:solidFill>
                <a:cs typeface="HT Baybars text"/>
              </a:rPr>
              <a:t> </a:t>
            </a:r>
            <a:r>
              <a:rPr lang="en-US" sz="2600" dirty="0" err="1">
                <a:solidFill>
                  <a:srgbClr val="171717"/>
                </a:solidFill>
                <a:cs typeface="HT Baybars text"/>
              </a:rPr>
              <a:t>بن</a:t>
            </a:r>
            <a:r>
              <a:rPr lang="en-US" sz="2600" dirty="0">
                <a:solidFill>
                  <a:srgbClr val="171717"/>
                </a:solidFill>
                <a:cs typeface="HT Baybars text"/>
              </a:rPr>
              <a:t> </a:t>
            </a:r>
            <a:r>
              <a:rPr lang="en-US" sz="2600" dirty="0" err="1">
                <a:solidFill>
                  <a:srgbClr val="171717"/>
                </a:solidFill>
                <a:cs typeface="HT Baybars text"/>
              </a:rPr>
              <a:t>فرحان</a:t>
            </a:r>
            <a:endParaRPr lang="en-US" sz="2600" dirty="0">
              <a:solidFill>
                <a:srgbClr val="171717"/>
              </a:solidFill>
              <a:cs typeface="HT Baybars text"/>
            </a:endParaRPr>
          </a:p>
        </p:txBody>
      </p:sp>
      <p:sp>
        <p:nvSpPr>
          <p:cNvPr id="15" name="TextBox 15"/>
          <p:cNvSpPr txBox="1"/>
          <p:nvPr/>
        </p:nvSpPr>
        <p:spPr>
          <a:xfrm>
            <a:off x="5446154" y="3983215"/>
            <a:ext cx="3024691" cy="368300"/>
          </a:xfrm>
          <a:prstGeom prst="rect">
            <a:avLst/>
          </a:prstGeom>
        </p:spPr>
        <p:txBody>
          <a:bodyPr lIns="0" tIns="0" rIns="0" bIns="0" rtlCol="0" anchor="t">
            <a:spAutoFit/>
          </a:bodyPr>
          <a:lstStyle/>
          <a:p>
            <a:pPr>
              <a:lnSpc>
                <a:spcPts val="2800"/>
              </a:lnSpc>
              <a:spcBef>
                <a:spcPct val="0"/>
              </a:spcBef>
            </a:pPr>
            <a:r>
              <a:rPr lang="en-US" sz="2000" spc="60" dirty="0">
                <a:solidFill>
                  <a:srgbClr val="A6A6A6"/>
                </a:solidFill>
                <a:latin typeface="Poppins"/>
              </a:rPr>
              <a:t>@FaisalbinFarhan</a:t>
            </a:r>
          </a:p>
        </p:txBody>
      </p:sp>
      <p:sp>
        <p:nvSpPr>
          <p:cNvPr id="16" name="TextBox 16"/>
          <p:cNvSpPr txBox="1"/>
          <p:nvPr/>
        </p:nvSpPr>
        <p:spPr>
          <a:xfrm>
            <a:off x="4208604" y="8787654"/>
            <a:ext cx="2475099" cy="368300"/>
          </a:xfrm>
          <a:prstGeom prst="rect">
            <a:avLst/>
          </a:prstGeom>
        </p:spPr>
        <p:txBody>
          <a:bodyPr lIns="0" tIns="0" rIns="0" bIns="0" rtlCol="0" anchor="t">
            <a:spAutoFit/>
          </a:bodyPr>
          <a:lstStyle/>
          <a:p>
            <a:pPr>
              <a:lnSpc>
                <a:spcPts val="2800"/>
              </a:lnSpc>
              <a:spcBef>
                <a:spcPct val="0"/>
              </a:spcBef>
            </a:pPr>
            <a:r>
              <a:rPr lang="en-US" sz="2000" dirty="0">
                <a:solidFill>
                  <a:srgbClr val="A6A6A6"/>
                </a:solidFill>
                <a:latin typeface="Poppins"/>
              </a:rPr>
              <a:t>16:10 PM  ·  7/16/22  ·</a:t>
            </a:r>
          </a:p>
        </p:txBody>
      </p:sp>
      <p:sp>
        <p:nvSpPr>
          <p:cNvPr id="17" name="TextBox 17"/>
          <p:cNvSpPr txBox="1"/>
          <p:nvPr/>
        </p:nvSpPr>
        <p:spPr>
          <a:xfrm>
            <a:off x="6958499" y="8748109"/>
            <a:ext cx="4138980" cy="341119"/>
          </a:xfrm>
          <a:prstGeom prst="rect">
            <a:avLst/>
          </a:prstGeom>
        </p:spPr>
        <p:txBody>
          <a:bodyPr lIns="0" tIns="0" rIns="0" bIns="0" rtlCol="0" anchor="t">
            <a:spAutoFit/>
          </a:bodyPr>
          <a:lstStyle/>
          <a:p>
            <a:pPr>
              <a:lnSpc>
                <a:spcPts val="2800"/>
              </a:lnSpc>
              <a:spcBef>
                <a:spcPct val="0"/>
              </a:spcBef>
            </a:pPr>
            <a:r>
              <a:rPr lang="en-US" sz="2000" dirty="0">
                <a:solidFill>
                  <a:srgbClr val="0884CF"/>
                </a:solidFill>
                <a:latin typeface="Poppins"/>
              </a:rPr>
              <a:t>Your Translate from Arabic</a:t>
            </a:r>
          </a:p>
        </p:txBody>
      </p:sp>
      <p:sp>
        <p:nvSpPr>
          <p:cNvPr id="18" name="TextBox 18"/>
          <p:cNvSpPr txBox="1"/>
          <p:nvPr/>
        </p:nvSpPr>
        <p:spPr>
          <a:xfrm>
            <a:off x="4208605" y="4838488"/>
            <a:ext cx="10710772" cy="3507105"/>
          </a:xfrm>
          <a:prstGeom prst="rect">
            <a:avLst/>
          </a:prstGeom>
        </p:spPr>
        <p:txBody>
          <a:bodyPr lIns="0" tIns="0" rIns="0" bIns="0" rtlCol="0" anchor="t">
            <a:spAutoFit/>
          </a:bodyPr>
          <a:lstStyle/>
          <a:p>
            <a:pPr>
              <a:lnSpc>
                <a:spcPts val="4589"/>
              </a:lnSpc>
            </a:pPr>
            <a:r>
              <a:rPr lang="en-US" sz="3399" spc="50" dirty="0">
                <a:solidFill>
                  <a:srgbClr val="171717"/>
                </a:solidFill>
                <a:latin typeface="Poppins"/>
              </a:rPr>
              <a:t>During my visit to </a:t>
            </a:r>
            <a:r>
              <a:rPr lang="en-US" sz="3399" spc="50" dirty="0">
                <a:solidFill>
                  <a:srgbClr val="0884CF"/>
                </a:solidFill>
                <a:latin typeface="Poppins"/>
              </a:rPr>
              <a:t>#Mexico</a:t>
            </a:r>
            <a:r>
              <a:rPr lang="en-US" sz="3399" spc="50" dirty="0">
                <a:solidFill>
                  <a:srgbClr val="171717"/>
                </a:solidFill>
                <a:latin typeface="Poppins"/>
              </a:rPr>
              <a:t>, I held fruitful meetings with senior officials on development of bilateral relations in the interest of the two countries. Both countries will play vital roles to promote joint action for development and prosperity, regionally and globally.</a:t>
            </a:r>
          </a:p>
        </p:txBody>
      </p:sp>
      <p:sp>
        <p:nvSpPr>
          <p:cNvPr id="19" name="TextBox 19"/>
          <p:cNvSpPr txBox="1"/>
          <p:nvPr/>
        </p:nvSpPr>
        <p:spPr>
          <a:xfrm>
            <a:off x="902701" y="809778"/>
            <a:ext cx="13676641" cy="1209675"/>
          </a:xfrm>
          <a:prstGeom prst="rect">
            <a:avLst/>
          </a:prstGeom>
        </p:spPr>
        <p:txBody>
          <a:bodyPr lIns="0" tIns="0" rIns="0" bIns="0" rtlCol="0" anchor="t">
            <a:spAutoFit/>
          </a:bodyPr>
          <a:lstStyle/>
          <a:p>
            <a:pPr>
              <a:lnSpc>
                <a:spcPts val="9000"/>
              </a:lnSpc>
            </a:pPr>
            <a:r>
              <a:rPr lang="en-US" sz="9000" dirty="0">
                <a:solidFill>
                  <a:srgbClr val="EFEEE9"/>
                </a:solidFill>
                <a:latin typeface="Montserrat Classic Bold"/>
              </a:rPr>
              <a:t>LET'S TRY TOGETHER!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21874" b="21875"/>
          <a:stretch>
            <a:fillRect/>
          </a:stretch>
        </p:blipFill>
        <p:spPr>
          <a:xfrm>
            <a:off x="0" y="0"/>
            <a:ext cx="18288000" cy="10287000"/>
          </a:xfrm>
          <a:prstGeom prst="rect">
            <a:avLst/>
          </a:prstGeom>
        </p:spPr>
      </p:pic>
      <p:pic>
        <p:nvPicPr>
          <p:cNvPr id="3" name="Picture 3"/>
          <p:cNvPicPr>
            <a:picLocks noChangeAspect="1"/>
          </p:cNvPicPr>
          <p:nvPr/>
        </p:nvPicPr>
        <p:blipFill>
          <a:blip r:embed="rId3">
            <a:alphaModFix amt="50000"/>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p:blipFill>
        <p:spPr>
          <a:xfrm rot="8243363" flipH="1">
            <a:off x="-3128845" y="7007805"/>
            <a:ext cx="8063091" cy="6553094"/>
          </a:xfrm>
          <a:prstGeom prst="rect">
            <a:avLst/>
          </a:prstGeom>
        </p:spPr>
      </p:pic>
      <p:pic>
        <p:nvPicPr>
          <p:cNvPr id="4" name="Picture 4"/>
          <p:cNvPicPr>
            <a:picLocks noChangeAspect="1"/>
          </p:cNvPicPr>
          <p:nvPr/>
        </p:nvPicPr>
        <p:blipFill>
          <a:blip r:embed="rId5">
            <a:alphaModFix amt="50000"/>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p:blipFill>
        <p:spPr>
          <a:xfrm rot="5242519" flipH="1">
            <a:off x="12542625" y="8397782"/>
            <a:ext cx="8063091" cy="6553094"/>
          </a:xfrm>
          <a:prstGeom prst="rect">
            <a:avLst/>
          </a:prstGeom>
        </p:spPr>
      </p:pic>
      <p:pic>
        <p:nvPicPr>
          <p:cNvPr id="5" name="Picture 5"/>
          <p:cNvPicPr>
            <a:picLocks noChangeAspect="1"/>
          </p:cNvPicPr>
          <p:nvPr/>
        </p:nvPicPr>
        <p:blipFill>
          <a:blip r:embed="rId7"/>
          <a:srcRect/>
          <a:stretch>
            <a:fillRect/>
          </a:stretch>
        </p:blipFill>
        <p:spPr>
          <a:xfrm>
            <a:off x="5385699" y="1333653"/>
            <a:ext cx="8068824" cy="7018445"/>
          </a:xfrm>
          <a:prstGeom prst="rect">
            <a:avLst/>
          </a:prstGeom>
        </p:spPr>
      </p:pic>
      <p:sp>
        <p:nvSpPr>
          <p:cNvPr id="6" name="TextBox 6"/>
          <p:cNvSpPr txBox="1"/>
          <p:nvPr/>
        </p:nvSpPr>
        <p:spPr>
          <a:xfrm>
            <a:off x="902701" y="809778"/>
            <a:ext cx="13676641" cy="1209675"/>
          </a:xfrm>
          <a:prstGeom prst="rect">
            <a:avLst/>
          </a:prstGeom>
        </p:spPr>
        <p:txBody>
          <a:bodyPr lIns="0" tIns="0" rIns="0" bIns="0" rtlCol="0" anchor="t">
            <a:spAutoFit/>
          </a:bodyPr>
          <a:lstStyle/>
          <a:p>
            <a:pPr>
              <a:lnSpc>
                <a:spcPts val="9000"/>
              </a:lnSpc>
            </a:pPr>
            <a:r>
              <a:rPr lang="en-US" sz="9000">
                <a:solidFill>
                  <a:srgbClr val="EFEEE9"/>
                </a:solidFill>
                <a:latin typeface="Montserrat Classic Bold"/>
              </a:rPr>
              <a:t>RESULTS</a:t>
            </a:r>
          </a:p>
        </p:txBody>
      </p:sp>
      <p:sp>
        <p:nvSpPr>
          <p:cNvPr id="7" name="TextBox 7"/>
          <p:cNvSpPr txBox="1"/>
          <p:nvPr/>
        </p:nvSpPr>
        <p:spPr>
          <a:xfrm>
            <a:off x="2755560" y="8706767"/>
            <a:ext cx="13329102" cy="1332893"/>
          </a:xfrm>
          <a:prstGeom prst="rect">
            <a:avLst/>
          </a:prstGeom>
        </p:spPr>
        <p:txBody>
          <a:bodyPr lIns="0" tIns="0" rIns="0" bIns="0" rtlCol="0" anchor="t">
            <a:spAutoFit/>
          </a:bodyPr>
          <a:lstStyle/>
          <a:p>
            <a:pPr>
              <a:lnSpc>
                <a:spcPts val="5419"/>
              </a:lnSpc>
            </a:pPr>
            <a:r>
              <a:rPr lang="en-US" sz="3386" dirty="0">
                <a:solidFill>
                  <a:srgbClr val="FFFFFF"/>
                </a:solidFill>
                <a:latin typeface="Montserrat Classic"/>
              </a:rPr>
              <a:t>The </a:t>
            </a:r>
            <a:r>
              <a:rPr lang="en-US" sz="3386" dirty="0">
                <a:solidFill>
                  <a:srgbClr val="FFFFFF"/>
                </a:solidFill>
                <a:latin typeface="Montserrat Classic Bold"/>
              </a:rPr>
              <a:t>accuracy performance of</a:t>
            </a:r>
            <a:r>
              <a:rPr lang="en-US" sz="3386" dirty="0">
                <a:solidFill>
                  <a:srgbClr val="FFFFFF"/>
                </a:solidFill>
                <a:latin typeface="Montserrat Classic"/>
              </a:rPr>
              <a:t> an algorithm (Naive Bayesian) specified through the confusion matrix is approximately</a:t>
            </a:r>
            <a:r>
              <a:rPr lang="en-US" sz="3386" dirty="0">
                <a:solidFill>
                  <a:srgbClr val="FFFFFF"/>
                </a:solidFill>
                <a:latin typeface="Montserrat Classic Bold"/>
              </a:rPr>
              <a:t> 85%</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TotalTime>
  <Words>429</Words>
  <Application>Microsoft Office PowerPoint</Application>
  <PresentationFormat>Custom</PresentationFormat>
  <Paragraphs>37</Paragraphs>
  <Slides>11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vt:i4>
      </vt:variant>
    </vt:vector>
  </HeadingPairs>
  <TitlesOfParts>
    <vt:vector size="20" baseType="lpstr">
      <vt:lpstr>Poppins</vt:lpstr>
      <vt:lpstr>League Gothic Bold</vt:lpstr>
      <vt:lpstr>DaunPenh</vt:lpstr>
      <vt:lpstr>Montserrat Classic</vt:lpstr>
      <vt:lpstr>Calibri</vt:lpstr>
      <vt:lpstr>Montserrat Classic Bold</vt:lpstr>
      <vt:lpstr>XM Vahid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and Minimal Company Profile Presentation</dc:title>
  <dc:creator>lina</dc:creator>
  <cp:lastModifiedBy>Lina Al-fawzan</cp:lastModifiedBy>
  <cp:revision>4</cp:revision>
  <dcterms:created xsi:type="dcterms:W3CDTF">2006-08-16T00:00:00Z</dcterms:created>
  <dcterms:modified xsi:type="dcterms:W3CDTF">2023-01-23T01:07:28Z</dcterms:modified>
  <dc:identifier>DAFYNgqDifg</dc:identifier>
</cp:coreProperties>
</file>